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333244F-B642-42C9-93E2-254970B9F5A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1028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D7C03B-476A-43CF-AB87-D7AF91FABF95}"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3244F-B642-42C9-93E2-254970B9F5A7}" type="slidenum">
              <a:rPr lang="en-US" smtClean="0"/>
              <a:t>‹#›</a:t>
            </a:fld>
            <a:endParaRPr lang="en-US"/>
          </a:p>
        </p:txBody>
      </p:sp>
    </p:spTree>
    <p:extLst>
      <p:ext uri="{BB962C8B-B14F-4D97-AF65-F5344CB8AC3E}">
        <p14:creationId xmlns:p14="http://schemas.microsoft.com/office/powerpoint/2010/main" val="305680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265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7254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spTree>
    <p:extLst>
      <p:ext uri="{BB962C8B-B14F-4D97-AF65-F5344CB8AC3E}">
        <p14:creationId xmlns:p14="http://schemas.microsoft.com/office/powerpoint/2010/main" val="169578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7116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350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2509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582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spTree>
    <p:extLst>
      <p:ext uri="{BB962C8B-B14F-4D97-AF65-F5344CB8AC3E}">
        <p14:creationId xmlns:p14="http://schemas.microsoft.com/office/powerpoint/2010/main" val="222919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7C03B-476A-43CF-AB87-D7AF91FABF95}"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3244F-B642-42C9-93E2-254970B9F5A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19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7C03B-476A-43CF-AB87-D7AF91FABF95}"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3244F-B642-42C9-93E2-254970B9F5A7}" type="slidenum">
              <a:rPr lang="en-US" smtClean="0"/>
              <a:t>‹#›</a:t>
            </a:fld>
            <a:endParaRPr lang="en-US"/>
          </a:p>
        </p:txBody>
      </p:sp>
    </p:spTree>
    <p:extLst>
      <p:ext uri="{BB962C8B-B14F-4D97-AF65-F5344CB8AC3E}">
        <p14:creationId xmlns:p14="http://schemas.microsoft.com/office/powerpoint/2010/main" val="332615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7C03B-476A-43CF-AB87-D7AF91FABF95}" type="datetimeFigureOut">
              <a:rPr lang="en-US" smtClean="0"/>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3244F-B642-42C9-93E2-254970B9F5A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0492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7C03B-476A-43CF-AB87-D7AF91FABF95}" type="datetimeFigureOut">
              <a:rPr lang="en-US" smtClean="0"/>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3244F-B642-42C9-93E2-254970B9F5A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352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7C03B-476A-43CF-AB87-D7AF91FABF95}" type="datetimeFigureOut">
              <a:rPr lang="en-US" smtClean="0"/>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3244F-B642-42C9-93E2-254970B9F5A7}" type="slidenum">
              <a:rPr lang="en-US" smtClean="0"/>
              <a:t>‹#›</a:t>
            </a:fld>
            <a:endParaRPr lang="en-US"/>
          </a:p>
        </p:txBody>
      </p:sp>
    </p:spTree>
    <p:extLst>
      <p:ext uri="{BB962C8B-B14F-4D97-AF65-F5344CB8AC3E}">
        <p14:creationId xmlns:p14="http://schemas.microsoft.com/office/powerpoint/2010/main" val="80786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D7C03B-476A-43CF-AB87-D7AF91FABF95}"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3244F-B642-42C9-93E2-254970B9F5A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7569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D7C03B-476A-43CF-AB87-D7AF91FABF95}" type="datetimeFigureOut">
              <a:rPr lang="en-US" smtClean="0"/>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3244F-B642-42C9-93E2-254970B9F5A7}" type="slidenum">
              <a:rPr lang="en-US" smtClean="0"/>
              <a:t>‹#›</a:t>
            </a:fld>
            <a:endParaRPr lang="en-US"/>
          </a:p>
        </p:txBody>
      </p:sp>
    </p:spTree>
    <p:extLst>
      <p:ext uri="{BB962C8B-B14F-4D97-AF65-F5344CB8AC3E}">
        <p14:creationId xmlns:p14="http://schemas.microsoft.com/office/powerpoint/2010/main" val="1343258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D7C03B-476A-43CF-AB87-D7AF91FABF95}" type="datetimeFigureOut">
              <a:rPr lang="en-US" smtClean="0"/>
              <a:t>7/1/2024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33244F-B642-42C9-93E2-254970B9F5A7}" type="slidenum">
              <a:rPr lang="en-US" smtClean="0"/>
              <a:t>‹#›</a:t>
            </a:fld>
            <a:endParaRPr lang="en-US"/>
          </a:p>
        </p:txBody>
      </p:sp>
    </p:spTree>
    <p:extLst>
      <p:ext uri="{BB962C8B-B14F-4D97-AF65-F5344CB8AC3E}">
        <p14:creationId xmlns:p14="http://schemas.microsoft.com/office/powerpoint/2010/main" val="21202991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People Planning">
            <a:extLst>
              <a:ext uri="{FF2B5EF4-FFF2-40B4-BE49-F238E27FC236}">
                <a16:creationId xmlns:a16="http://schemas.microsoft.com/office/drawing/2014/main" id="{0697F880-0205-D017-B62B-99B2DBC5D6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3765E00A-2052-3514-0268-51D47566911E}"/>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Learning Curve to Implementing a Just Culture</a:t>
            </a:r>
          </a:p>
        </p:txBody>
      </p:sp>
      <p:sp>
        <p:nvSpPr>
          <p:cNvPr id="3" name="Subtitle 2">
            <a:extLst>
              <a:ext uri="{FF2B5EF4-FFF2-40B4-BE49-F238E27FC236}">
                <a16:creationId xmlns:a16="http://schemas.microsoft.com/office/drawing/2014/main" id="{D6CD6B68-49F9-5A5C-B94D-058468CB9FED}"/>
              </a:ext>
            </a:extLst>
          </p:cNvPr>
          <p:cNvSpPr>
            <a:spLocks noGrp="1"/>
          </p:cNvSpPr>
          <p:nvPr>
            <p:ph type="subTitle" idx="1"/>
          </p:nvPr>
        </p:nvSpPr>
        <p:spPr>
          <a:xfrm>
            <a:off x="315523" y="4718033"/>
            <a:ext cx="10678296" cy="1175039"/>
          </a:xfrm>
        </p:spPr>
        <p:txBody>
          <a:bodyPr anchor="b">
            <a:normAutofit/>
          </a:bodyPr>
          <a:lstStyle/>
          <a:p>
            <a:pPr algn="l"/>
            <a:r>
              <a:rPr lang="en-US">
                <a:solidFill>
                  <a:srgbClr val="FFFFFF"/>
                </a:solidFill>
              </a:rPr>
              <a:t>Building Trust and Accountability in Organizations</a:t>
            </a:r>
          </a:p>
        </p:txBody>
      </p:sp>
    </p:spTree>
    <p:extLst>
      <p:ext uri="{BB962C8B-B14F-4D97-AF65-F5344CB8AC3E}">
        <p14:creationId xmlns:p14="http://schemas.microsoft.com/office/powerpoint/2010/main" val="19826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toy person in front of two lines of white figures">
            <a:extLst>
              <a:ext uri="{FF2B5EF4-FFF2-40B4-BE49-F238E27FC236}">
                <a16:creationId xmlns:a16="http://schemas.microsoft.com/office/drawing/2014/main" id="{2A1DCEDD-080B-2DA2-4F77-E862506C99B5}"/>
              </a:ext>
            </a:extLst>
          </p:cNvPr>
          <p:cNvPicPr>
            <a:picLocks noChangeAspect="1"/>
          </p:cNvPicPr>
          <p:nvPr/>
        </p:nvPicPr>
        <p:blipFill rotWithShape="1">
          <a:blip r:embed="rId2">
            <a:alphaModFix amt="35000"/>
          </a:blip>
          <a:srcRect t="14449"/>
          <a:stretch/>
        </p:blipFill>
        <p:spPr>
          <a:xfrm>
            <a:off x="20" y="10"/>
            <a:ext cx="12191980" cy="6857990"/>
          </a:xfrm>
          <a:prstGeom prst="rect">
            <a:avLst/>
          </a:prstGeom>
        </p:spPr>
      </p:pic>
      <p:sp>
        <p:nvSpPr>
          <p:cNvPr id="2" name="Title 1">
            <a:extLst>
              <a:ext uri="{FF2B5EF4-FFF2-40B4-BE49-F238E27FC236}">
                <a16:creationId xmlns:a16="http://schemas.microsoft.com/office/drawing/2014/main" id="{82FE5158-313C-3829-9D56-7582599472AF}"/>
              </a:ext>
            </a:extLst>
          </p:cNvPr>
          <p:cNvSpPr>
            <a:spLocks noGrp="1"/>
          </p:cNvSpPr>
          <p:nvPr>
            <p:ph type="title"/>
          </p:nvPr>
        </p:nvSpPr>
        <p:spPr>
          <a:xfrm>
            <a:off x="1295402" y="982132"/>
            <a:ext cx="9601196" cy="1303867"/>
          </a:xfrm>
        </p:spPr>
        <p:txBody>
          <a:bodyPr>
            <a:normAutofit/>
          </a:bodyPr>
          <a:lstStyle/>
          <a:p>
            <a:r>
              <a:rPr lang="en-US">
                <a:solidFill>
                  <a:srgbClr val="FFFFFF"/>
                </a:solidFill>
              </a:rPr>
              <a:t>Introduction to Just Culture</a:t>
            </a:r>
          </a:p>
        </p:txBody>
      </p:sp>
      <p:cxnSp>
        <p:nvCxnSpPr>
          <p:cNvPr id="11" name="Straight Connector 1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C9E762A-975E-DA37-225A-259776F2507D}"/>
              </a:ext>
            </a:extLst>
          </p:cNvPr>
          <p:cNvSpPr>
            <a:spLocks noGrp="1"/>
          </p:cNvSpPr>
          <p:nvPr>
            <p:ph idx="1"/>
          </p:nvPr>
        </p:nvSpPr>
        <p:spPr>
          <a:xfrm>
            <a:off x="1295401" y="2556932"/>
            <a:ext cx="9601196" cy="3318936"/>
          </a:xfrm>
        </p:spPr>
        <p:txBody>
          <a:bodyPr>
            <a:normAutofit/>
          </a:bodyPr>
          <a:lstStyle/>
          <a:p>
            <a:pPr marL="0" indent="0">
              <a:buNone/>
            </a:pPr>
            <a:r>
              <a:rPr lang="en-US">
                <a:solidFill>
                  <a:srgbClr val="FFFFFF"/>
                </a:solidFill>
              </a:rPr>
              <a:t>A Just Culture refers to an organizational culture that emphasizes fairness, accountability, and learning in the context of managing human errors, incidents, and risks. It seeks to balance the need for accountability for actions with a recognition that errors often result from systemic issues rather than solely individual failures.</a:t>
            </a:r>
          </a:p>
          <a:p>
            <a:endParaRPr lang="en-US">
              <a:solidFill>
                <a:srgbClr val="FFFFFF"/>
              </a:solidFill>
            </a:endParaRPr>
          </a:p>
        </p:txBody>
      </p:sp>
    </p:spTree>
    <p:extLst>
      <p:ext uri="{BB962C8B-B14F-4D97-AF65-F5344CB8AC3E}">
        <p14:creationId xmlns:p14="http://schemas.microsoft.com/office/powerpoint/2010/main" val="27670511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6F15-4318-2EBA-9195-628DC337968E}"/>
              </a:ext>
            </a:extLst>
          </p:cNvPr>
          <p:cNvSpPr>
            <a:spLocks noGrp="1"/>
          </p:cNvSpPr>
          <p:nvPr>
            <p:ph type="title"/>
          </p:nvPr>
        </p:nvSpPr>
        <p:spPr/>
        <p:txBody>
          <a:bodyPr/>
          <a:lstStyle/>
          <a:p>
            <a:r>
              <a:rPr lang="en-US" dirty="0"/>
              <a:t>Key Principles of Just Culture</a:t>
            </a:r>
          </a:p>
        </p:txBody>
      </p:sp>
      <p:sp>
        <p:nvSpPr>
          <p:cNvPr id="3" name="Content Placeholder 2">
            <a:extLst>
              <a:ext uri="{FF2B5EF4-FFF2-40B4-BE49-F238E27FC236}">
                <a16:creationId xmlns:a16="http://schemas.microsoft.com/office/drawing/2014/main" id="{0D95B8D3-9654-7D2A-A759-6820AE183378}"/>
              </a:ext>
            </a:extLst>
          </p:cNvPr>
          <p:cNvSpPr>
            <a:spLocks noGrp="1"/>
          </p:cNvSpPr>
          <p:nvPr>
            <p:ph idx="1"/>
          </p:nvPr>
        </p:nvSpPr>
        <p:spPr/>
        <p:txBody>
          <a:bodyPr/>
          <a:lstStyle/>
          <a:p>
            <a:r>
              <a:rPr lang="en-US" dirty="0"/>
              <a:t>Transparency: Open communication about incidents and their causes.</a:t>
            </a:r>
          </a:p>
          <a:p>
            <a:r>
              <a:rPr lang="en-US" dirty="0"/>
              <a:t>Accountability: Holding individuals accountable for their actions based on their intentions and behaviors.</a:t>
            </a:r>
          </a:p>
          <a:p>
            <a:r>
              <a:rPr lang="en-US" dirty="0"/>
              <a:t>Learning: Using incidents as opportunities for learning and improvement.</a:t>
            </a:r>
          </a:p>
        </p:txBody>
      </p:sp>
    </p:spTree>
    <p:extLst>
      <p:ext uri="{BB962C8B-B14F-4D97-AF65-F5344CB8AC3E}">
        <p14:creationId xmlns:p14="http://schemas.microsoft.com/office/powerpoint/2010/main" val="282383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4FA0-2879-6E6A-9BA6-3B6A9AF8972D}"/>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54E34A1-D433-3AFE-814A-698EF1CF13A6}"/>
              </a:ext>
            </a:extLst>
          </p:cNvPr>
          <p:cNvSpPr>
            <a:spLocks noGrp="1"/>
          </p:cNvSpPr>
          <p:nvPr>
            <p:ph idx="1"/>
          </p:nvPr>
        </p:nvSpPr>
        <p:spPr/>
        <p:txBody>
          <a:bodyPr/>
          <a:lstStyle/>
          <a:p>
            <a:r>
              <a:rPr lang="en-US" dirty="0"/>
              <a:t>Resistance to Change: Cultural shift required to move from blame-oriented to learning-oriented approaches.</a:t>
            </a:r>
          </a:p>
          <a:p>
            <a:r>
              <a:rPr lang="en-US" dirty="0"/>
              <a:t>Complexity: Balancing accountability with fairness and avoiding unintended consequences.</a:t>
            </a:r>
          </a:p>
          <a:p>
            <a:r>
              <a:rPr lang="en-US" dirty="0"/>
              <a:t>Leadership Buy-in: Securing support from leadership to drive cultural transformation.</a:t>
            </a:r>
          </a:p>
        </p:txBody>
      </p:sp>
    </p:spTree>
    <p:extLst>
      <p:ext uri="{BB962C8B-B14F-4D97-AF65-F5344CB8AC3E}">
        <p14:creationId xmlns:p14="http://schemas.microsoft.com/office/powerpoint/2010/main" val="144457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B853-0C93-AEAB-2CAE-7CF6A0D73C82}"/>
              </a:ext>
            </a:extLst>
          </p:cNvPr>
          <p:cNvSpPr>
            <a:spLocks noGrp="1"/>
          </p:cNvSpPr>
          <p:nvPr>
            <p:ph type="title"/>
          </p:nvPr>
        </p:nvSpPr>
        <p:spPr/>
        <p:txBody>
          <a:bodyPr/>
          <a:lstStyle/>
          <a:p>
            <a:r>
              <a:rPr lang="en-US" dirty="0"/>
              <a:t>Steps to Implementation</a:t>
            </a:r>
          </a:p>
        </p:txBody>
      </p:sp>
      <p:sp>
        <p:nvSpPr>
          <p:cNvPr id="3" name="Content Placeholder 2">
            <a:extLst>
              <a:ext uri="{FF2B5EF4-FFF2-40B4-BE49-F238E27FC236}">
                <a16:creationId xmlns:a16="http://schemas.microsoft.com/office/drawing/2014/main" id="{4D38706B-2FE8-5C6D-4B59-580124C46C06}"/>
              </a:ext>
            </a:extLst>
          </p:cNvPr>
          <p:cNvSpPr>
            <a:spLocks noGrp="1"/>
          </p:cNvSpPr>
          <p:nvPr>
            <p:ph idx="1"/>
          </p:nvPr>
        </p:nvSpPr>
        <p:spPr/>
        <p:txBody>
          <a:bodyPr/>
          <a:lstStyle/>
          <a:p>
            <a:r>
              <a:rPr lang="en-US" dirty="0"/>
              <a:t>Assess Current Culture: Evaluate existing practices and attitudes towards errors and accountability.</a:t>
            </a:r>
          </a:p>
          <a:p>
            <a:r>
              <a:rPr lang="en-US" dirty="0"/>
              <a:t>Training and Education: Educate employees on the principles of Just Culture and their role in its implementation.</a:t>
            </a:r>
          </a:p>
          <a:p>
            <a:r>
              <a:rPr lang="en-US" dirty="0"/>
              <a:t>Policy Development: Establish clear policies and procedures for incident reporting, investigation, and resolution.</a:t>
            </a:r>
          </a:p>
        </p:txBody>
      </p:sp>
    </p:spTree>
    <p:extLst>
      <p:ext uri="{BB962C8B-B14F-4D97-AF65-F5344CB8AC3E}">
        <p14:creationId xmlns:p14="http://schemas.microsoft.com/office/powerpoint/2010/main" val="361375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1FC9A683-42C5-CC34-0F2E-B597F99A20E0}"/>
              </a:ext>
            </a:extLst>
          </p:cNvPr>
          <p:cNvSpPr>
            <a:spLocks noGrp="1"/>
          </p:cNvSpPr>
          <p:nvPr>
            <p:ph type="title"/>
          </p:nvPr>
        </p:nvSpPr>
        <p:spPr>
          <a:xfrm>
            <a:off x="6094412" y="982132"/>
            <a:ext cx="4802185" cy="1303867"/>
          </a:xfrm>
        </p:spPr>
        <p:txBody>
          <a:bodyPr>
            <a:normAutofit/>
          </a:bodyPr>
          <a:lstStyle/>
          <a:p>
            <a:r>
              <a:rPr lang="en-US" sz="4100"/>
              <a:t>Just culture algorithm</a:t>
            </a:r>
          </a:p>
        </p:txBody>
      </p:sp>
      <p:sp>
        <p:nvSpPr>
          <p:cNvPr id="26" name="Rectangle 25">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culture algorithm&#10;&#10;Description automatically generated">
            <a:extLst>
              <a:ext uri="{FF2B5EF4-FFF2-40B4-BE49-F238E27FC236}">
                <a16:creationId xmlns:a16="http://schemas.microsoft.com/office/drawing/2014/main" id="{0312EC88-CA15-8F90-0080-41B0C434D0E9}"/>
              </a:ext>
            </a:extLst>
          </p:cNvPr>
          <p:cNvPicPr>
            <a:picLocks noChangeAspect="1"/>
          </p:cNvPicPr>
          <p:nvPr/>
        </p:nvPicPr>
        <p:blipFill rotWithShape="1">
          <a:blip r:embed="rId5">
            <a:extLst>
              <a:ext uri="{28A0092B-C50C-407E-A947-70E740481C1C}">
                <a14:useLocalDpi xmlns:a14="http://schemas.microsoft.com/office/drawing/2010/main" val="0"/>
              </a:ext>
            </a:extLst>
          </a:blip>
          <a:srcRect r="4" b="1962"/>
          <a:stretch/>
        </p:blipFill>
        <p:spPr>
          <a:xfrm>
            <a:off x="1412683" y="1410208"/>
            <a:ext cx="3876801" cy="3858780"/>
          </a:xfrm>
          <a:prstGeom prst="rect">
            <a:avLst/>
          </a:prstGeom>
        </p:spPr>
      </p:pic>
      <p:cxnSp>
        <p:nvCxnSpPr>
          <p:cNvPr id="27" name="Straight Connector 26">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F2D141BE-6E23-3579-9F17-0EBD4BB6A72C}"/>
              </a:ext>
            </a:extLst>
          </p:cNvPr>
          <p:cNvSpPr>
            <a:spLocks noGrp="1"/>
          </p:cNvSpPr>
          <p:nvPr>
            <p:ph idx="1"/>
          </p:nvPr>
        </p:nvSpPr>
        <p:spPr>
          <a:xfrm>
            <a:off x="6094412" y="2556932"/>
            <a:ext cx="4802184" cy="3318936"/>
          </a:xfrm>
        </p:spPr>
        <p:txBody>
          <a:bodyPr>
            <a:normAutofit/>
          </a:bodyPr>
          <a:lstStyle/>
          <a:p>
            <a:r>
              <a:rPr lang="en-US" dirty="0"/>
              <a:t>The definition of a Just Culture focuses on three responsibilities for behavioral choices that are closely aligned with emergency medical services (EMS) care principles: the duty to act, the duty to follow a procedural rule, and the duty to avoid causing unjustifiable risk</a:t>
            </a:r>
          </a:p>
        </p:txBody>
      </p:sp>
    </p:spTree>
    <p:extLst>
      <p:ext uri="{BB962C8B-B14F-4D97-AF65-F5344CB8AC3E}">
        <p14:creationId xmlns:p14="http://schemas.microsoft.com/office/powerpoint/2010/main" val="340193983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53</TotalTime>
  <Words>256</Words>
  <Application>Microsoft Office PowerPoint</Application>
  <PresentationFormat>Widescreen</PresentationFormat>
  <Paragraphs>18</Paragraphs>
  <Slides>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Garamond</vt:lpstr>
      <vt:lpstr>Organic</vt:lpstr>
      <vt:lpstr>Learning Curve to Implementing a Just Culture</vt:lpstr>
      <vt:lpstr>Introduction to Just Culture</vt:lpstr>
      <vt:lpstr>Key Principles of Just Culture</vt:lpstr>
      <vt:lpstr>Challenges</vt:lpstr>
      <vt:lpstr>Steps to Implementation</vt:lpstr>
      <vt:lpstr>Just culture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Darnell Lewis</dc:creator>
  <cp:lastModifiedBy>Darnell Lewis</cp:lastModifiedBy>
  <cp:revision>6</cp:revision>
  <dcterms:created xsi:type="dcterms:W3CDTF">2024-07-02T01:11:49Z</dcterms:created>
  <dcterms:modified xsi:type="dcterms:W3CDTF">2024-07-02T02:05:24Z</dcterms:modified>
</cp:coreProperties>
</file>